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4" r:id="rId4"/>
    <p:sldId id="270" r:id="rId5"/>
    <p:sldId id="265" r:id="rId6"/>
    <p:sldId id="266" r:id="rId7"/>
    <p:sldId id="267" r:id="rId8"/>
    <p:sldId id="268" r:id="rId9"/>
    <p:sldId id="269" r:id="rId10"/>
    <p:sldId id="262" r:id="rId11"/>
    <p:sldId id="258" r:id="rId12"/>
    <p:sldId id="263" r:id="rId13"/>
    <p:sldId id="260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57"/>
            <p14:sldId id="264"/>
            <p14:sldId id="270"/>
            <p14:sldId id="265"/>
            <p14:sldId id="266"/>
            <p14:sldId id="267"/>
            <p14:sldId id="268"/>
            <p14:sldId id="269"/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/>
      <dgm:t>
        <a:bodyPr vert="horz" anchor="ctr" anchorCtr="1"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/>
      <dgm:t>
        <a:bodyPr vert="vert"/>
        <a:lstStyle/>
        <a:p>
          <a:r>
            <a:rPr lang="en-US" dirty="0"/>
            <a:t>Influenced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/>
      <dgm:t>
        <a:bodyPr vert="vert"/>
        <a:lstStyle/>
        <a:p>
          <a:r>
            <a:rPr lang="en-US" dirty="0"/>
            <a:t>Influenced </a:t>
          </a:r>
        </a:p>
        <a:p>
          <a:r>
            <a:rPr lang="en-US" dirty="0"/>
            <a:t>Cell lines 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/>
      <dgm:t>
        <a:bodyPr vert="vert270"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/>
      <dgm:t>
        <a:bodyPr vert="vert270"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258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/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/>
      <dgm:t>
        <a:bodyPr/>
        <a:lstStyle/>
        <a:p>
          <a:r>
            <a:rPr lang="en-US" dirty="0"/>
            <a:t>Influenced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/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Cell lines 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/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/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/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/>
      <dgm:t>
        <a:bodyPr/>
        <a:lstStyle/>
        <a:p>
          <a:r>
            <a:rPr lang="en-US" dirty="0"/>
            <a:t>Influenced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/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Cell lines 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/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/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/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/>
      <dgm:t>
        <a:bodyPr/>
        <a:lstStyle/>
        <a:p>
          <a:r>
            <a:rPr lang="en-US" dirty="0"/>
            <a:t>Influenced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/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Cell lines 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/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/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/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/>
      <dgm:t>
        <a:bodyPr/>
        <a:lstStyle/>
        <a:p>
          <a:r>
            <a:rPr lang="en-US" dirty="0"/>
            <a:t>Influenced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/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Cell lines 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/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/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/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/>
      <dgm:t>
        <a:bodyPr/>
        <a:lstStyle/>
        <a:p>
          <a:r>
            <a:rPr lang="en-US" dirty="0"/>
            <a:t>Influenced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/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Cell lines 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/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/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75073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Broad Analysis</a:t>
          </a:r>
        </a:p>
      </dsp:txBody>
      <dsp:txXfrm>
        <a:off x="6683632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Influenced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Influenced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Cell lines 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Cell lines 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Cell lines 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Cell lines 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Cell lines </a:t>
          </a:r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Cell lines 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lussdiagramm: Verzögerung 9">
            <a:extLst>
              <a:ext uri="{FF2B5EF4-FFF2-40B4-BE49-F238E27FC236}">
                <a16:creationId xmlns:a16="http://schemas.microsoft.com/office/drawing/2014/main" id="{284373E2-9B3E-405D-A757-D43E41EAAFE9}"/>
              </a:ext>
            </a:extLst>
          </p:cNvPr>
          <p:cNvSpPr/>
          <p:nvPr userDrawn="1"/>
        </p:nvSpPr>
        <p:spPr>
          <a:xfrm rot="16200000">
            <a:off x="10596239" y="6100439"/>
            <a:ext cx="875930" cy="639192"/>
          </a:xfrm>
          <a:prstGeom prst="flowChartDelay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359D58D-7A80-4EBF-832C-E1E325DE6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12035" y="0"/>
            <a:ext cx="652329" cy="89009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F508D34-886D-4CA2-A252-2C6EAEBE3903}"/>
              </a:ext>
            </a:extLst>
          </p:cNvPr>
          <p:cNvSpPr/>
          <p:nvPr userDrawn="1"/>
        </p:nvSpPr>
        <p:spPr>
          <a:xfrm>
            <a:off x="11788072" y="0"/>
            <a:ext cx="45855" cy="7000568"/>
          </a:xfrm>
          <a:prstGeom prst="rect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D1E8FC-B9DD-490A-A214-4985A4102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711221" y="5967907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788072" y="0"/>
            <a:ext cx="45855" cy="7000568"/>
          </a:xfrm>
          <a:prstGeom prst="rect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74B3586A-37DA-47D8-B4A8-5CC87CCE57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0863" y="142875"/>
            <a:ext cx="968375" cy="88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F52B8-56F9-43F5-982F-D8255B0D1E24}" type="datetimeFigureOut">
              <a:rPr lang="de-DE" smtClean="0"/>
              <a:t>10.05.2019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0.sv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4841838" cy="1325563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Expression </a:t>
            </a:r>
            <a:r>
              <a:rPr lang="de-DE" sz="2400" dirty="0" err="1"/>
              <a:t>profiles</a:t>
            </a:r>
            <a:r>
              <a:rPr lang="de-DE" sz="2400" dirty="0"/>
              <a:t>: </a:t>
            </a:r>
            <a:r>
              <a:rPr lang="de-DE" sz="2400" dirty="0" err="1"/>
              <a:t>density</a:t>
            </a:r>
            <a:r>
              <a:rPr lang="de-DE" sz="2400" dirty="0"/>
              <a:t> </a:t>
            </a:r>
            <a:r>
              <a:rPr lang="de-DE" sz="2400" dirty="0" err="1"/>
              <a:t>plots</a:t>
            </a:r>
            <a:r>
              <a:rPr lang="de-DE" sz="2400" dirty="0"/>
              <a:t> and box </a:t>
            </a:r>
            <a:r>
              <a:rPr lang="de-DE" sz="2400" dirty="0" err="1"/>
              <a:t>plots</a:t>
            </a:r>
            <a:r>
              <a:rPr lang="de-DE" sz="2400" dirty="0"/>
              <a:t> </a:t>
            </a:r>
          </a:p>
          <a:p>
            <a:pPr lvl="1"/>
            <a:r>
              <a:rPr lang="de-DE" sz="1800" dirty="0" err="1"/>
              <a:t>treated</a:t>
            </a:r>
            <a:r>
              <a:rPr lang="de-DE" sz="1800" dirty="0"/>
              <a:t> vs. </a:t>
            </a:r>
            <a:r>
              <a:rPr lang="de-DE" sz="1800" dirty="0" err="1"/>
              <a:t>untreated</a:t>
            </a:r>
            <a:endParaRPr lang="de-DE" sz="1800" dirty="0"/>
          </a:p>
          <a:p>
            <a:pPr lvl="1"/>
            <a:r>
              <a:rPr lang="de-DE" sz="1800" dirty="0"/>
              <a:t>Down- and </a:t>
            </a:r>
            <a:r>
              <a:rPr lang="de-DE" sz="1800" dirty="0" err="1"/>
              <a:t>upregulated</a:t>
            </a:r>
            <a:r>
              <a:rPr lang="de-DE" sz="1800" dirty="0"/>
              <a:t> genes </a:t>
            </a:r>
            <a:r>
              <a:rPr lang="de-DE" sz="1800" dirty="0" err="1"/>
              <a:t>separately</a:t>
            </a:r>
            <a:r>
              <a:rPr lang="de-DE" sz="1800" dirty="0"/>
              <a:t> </a:t>
            </a:r>
            <a:endParaRPr lang="de-DE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de-DE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/>
          </a:p>
          <a:p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A38E66-C74A-462B-97F0-48C94B13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783" t="18419" r="32655" b="63712"/>
          <a:stretch/>
        </p:blipFill>
        <p:spPr>
          <a:xfrm>
            <a:off x="7166340" y="2518172"/>
            <a:ext cx="4293119" cy="1248558"/>
          </a:xfrm>
          <a:prstGeom prst="rect">
            <a:avLst/>
          </a:prstGeom>
        </p:spPr>
      </p:pic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873E62A-D1AF-4F69-ACDE-D19F13913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" y="3404694"/>
            <a:ext cx="4208282" cy="265940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5469118" y="4230276"/>
            <a:ext cx="6096000" cy="1448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</a:rPr>
              <a:t>PCA: </a:t>
            </a:r>
            <a:r>
              <a:rPr lang="de-DE" sz="2400" dirty="0" err="1">
                <a:solidFill>
                  <a:prstClr val="black"/>
                </a:solidFill>
              </a:rPr>
              <a:t>cell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line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treated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with</a:t>
            </a:r>
            <a:r>
              <a:rPr lang="de-DE" sz="2400" dirty="0">
                <a:solidFill>
                  <a:prstClr val="black"/>
                </a:solidFill>
              </a:rPr>
              <a:t> all </a:t>
            </a:r>
            <a:r>
              <a:rPr lang="de-DE" sz="2400" dirty="0" err="1">
                <a:solidFill>
                  <a:prstClr val="black"/>
                </a:solidFill>
              </a:rPr>
              <a:t>drugs</a:t>
            </a:r>
            <a:endParaRPr lang="de-DE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à"/>
            </a:pP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Clusters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1061271" y="3510065"/>
            <a:ext cx="3008279" cy="23457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45" y="3510065"/>
            <a:ext cx="3215584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chemeClr val="bg2">
              <a:lumMod val="5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450016" y="4050361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7970874" y="3013501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4394607" y="5972629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91" y="3508272"/>
            <a:ext cx="5523994" cy="32049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13194"/>
          <a:stretch/>
        </p:blipFill>
        <p:spPr>
          <a:xfrm>
            <a:off x="7355740" y="1311945"/>
            <a:ext cx="3810940" cy="46876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7355740" y="4802994"/>
            <a:ext cx="190955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endParaRPr lang="de-DE" sz="1100" dirty="0"/>
          </a:p>
          <a:p>
            <a:endParaRPr lang="de-DE" sz="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80498A-8AA5-4A47-B00C-499DE5D6C874}"/>
              </a:ext>
            </a:extLst>
          </p:cNvPr>
          <p:cNvSpPr/>
          <p:nvPr/>
        </p:nvSpPr>
        <p:spPr>
          <a:xfrm>
            <a:off x="7355740" y="5284126"/>
            <a:ext cx="1470581" cy="523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C9DC4-5F14-449C-8C03-BAB4B67F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0" y="2054362"/>
            <a:ext cx="4589257" cy="17907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C9F3E7-908C-4F37-97C8-739E31C8C475}"/>
              </a:ext>
            </a:extLst>
          </p:cNvPr>
          <p:cNvSpPr/>
          <p:nvPr/>
        </p:nvSpPr>
        <p:spPr>
          <a:xfrm>
            <a:off x="1869440" y="2519572"/>
            <a:ext cx="43992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6DC08-8479-4820-B790-8F0C6102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D24A5E-19C6-413B-8600-33CBF0D4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Weeks</a:t>
            </a:r>
          </a:p>
          <a:p>
            <a:pPr lvl="1"/>
            <a:r>
              <a:rPr lang="en-US" dirty="0"/>
              <a:t>with 2 weeks for each mile stone</a:t>
            </a:r>
          </a:p>
          <a:p>
            <a:pPr lvl="1"/>
            <a:r>
              <a:rPr lang="en-US" dirty="0"/>
              <a:t>4 weeks at the end to interpret the data and come up with future investigations, which could provide novel insight</a:t>
            </a:r>
          </a:p>
        </p:txBody>
      </p:sp>
      <p:pic>
        <p:nvPicPr>
          <p:cNvPr id="6" name="Grafik 5" descr="Stoppuhr">
            <a:extLst>
              <a:ext uri="{FF2B5EF4-FFF2-40B4-BE49-F238E27FC236}">
                <a16:creationId xmlns:a16="http://schemas.microsoft.com/office/drawing/2014/main" id="{D8A4B708-3D9B-43B3-B242-C109E7AE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27" y="131865"/>
            <a:ext cx="662346" cy="6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515015"/>
              </p:ext>
            </p:extLst>
          </p:nvPr>
        </p:nvGraphicFramePr>
        <p:xfrm>
          <a:off x="-600636" y="14287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B8892A3-4A0B-4C34-A8DC-5A6B9B7D1E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8BB6CDF-50B1-4808-BD04-4E8AFA943004}"/>
              </a:ext>
            </a:extLst>
          </p:cNvPr>
          <p:cNvSpPr txBox="1"/>
          <p:nvPr/>
        </p:nvSpPr>
        <p:spPr>
          <a:xfrm>
            <a:off x="433633" y="3261674"/>
            <a:ext cx="3355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Sieht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doof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aus</a:t>
            </a:r>
            <a:r>
              <a:rPr lang="en-US" dirty="0">
                <a:highlight>
                  <a:srgbClr val="FFFF00"/>
                </a:highlight>
              </a:rPr>
              <a:t> … </a:t>
            </a:r>
            <a:r>
              <a:rPr lang="en-US" dirty="0" err="1">
                <a:highlight>
                  <a:srgbClr val="FFFF00"/>
                </a:highlight>
              </a:rPr>
              <a:t>daher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würde</a:t>
            </a:r>
            <a:r>
              <a:rPr lang="en-US" dirty="0">
                <a:highlight>
                  <a:srgbClr val="FFFF00"/>
                </a:highlight>
              </a:rPr>
              <a:t> ich die </a:t>
            </a:r>
            <a:r>
              <a:rPr lang="en-US" dirty="0" err="1">
                <a:highlight>
                  <a:srgbClr val="FFFF00"/>
                </a:highlight>
              </a:rPr>
              <a:t>anderen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Folien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nehmen</a:t>
            </a:r>
            <a:r>
              <a:rPr lang="en-US" dirty="0">
                <a:highlight>
                  <a:srgbClr val="FFFF00"/>
                </a:highlight>
              </a:rPr>
              <a:t>, wo die </a:t>
            </a:r>
            <a:r>
              <a:rPr lang="en-US" dirty="0" err="1">
                <a:highlight>
                  <a:srgbClr val="FFFF00"/>
                </a:highlight>
              </a:rPr>
              <a:t>betreffende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Ecke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raus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kommt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 ich den text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kopfüber</a:t>
            </a:r>
            <a:r>
              <a:rPr lang="en-US" dirty="0"/>
              <a:t> </a:t>
            </a:r>
            <a:r>
              <a:rPr lang="en-US" dirty="0" err="1"/>
              <a:t>schreiben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7040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5" grpId="2">
        <p:bldAsOne/>
      </p:bldGraphic>
      <p:bldGraphic spid="5" grpId="3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617482"/>
              </p:ext>
            </p:extLst>
          </p:nvPr>
        </p:nvGraphicFramePr>
        <p:xfrm>
          <a:off x="-600636" y="14287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B8892A3-4A0B-4C34-A8DC-5A6B9B7D1E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2349547"/>
              </p:ext>
            </p:extLst>
          </p:nvPr>
        </p:nvGraphicFramePr>
        <p:xfrm>
          <a:off x="-600636" y="14287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B8892A3-4A0B-4C34-A8DC-5A6B9B7D1E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190763"/>
              </p:ext>
            </p:extLst>
          </p:nvPr>
        </p:nvGraphicFramePr>
        <p:xfrm>
          <a:off x="-600636" y="14287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B8892A3-4A0B-4C34-A8DC-5A6B9B7D1E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08637"/>
              </p:ext>
            </p:extLst>
          </p:nvPr>
        </p:nvGraphicFramePr>
        <p:xfrm>
          <a:off x="-600636" y="14287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B8892A3-4A0B-4C34-A8DC-5A6B9B7D1E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4569055"/>
              </p:ext>
            </p:extLst>
          </p:nvPr>
        </p:nvGraphicFramePr>
        <p:xfrm>
          <a:off x="-600636" y="14287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B8892A3-4A0B-4C34-A8DC-5A6B9B7D1E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456</Words>
  <Application>Microsoft Office PowerPoint</Application>
  <PresentationFormat>Breitbild</PresentationFormat>
  <Paragraphs>101</Paragraphs>
  <Slides>15</Slides>
  <Notes>3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NCI Transcriptional Pharmacodynamics Workbench</vt:lpstr>
      <vt:lpstr>Erlotinib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63</cp:revision>
  <dcterms:created xsi:type="dcterms:W3CDTF">2019-04-30T13:18:25Z</dcterms:created>
  <dcterms:modified xsi:type="dcterms:W3CDTF">2019-05-10T16:46:41Z</dcterms:modified>
</cp:coreProperties>
</file>